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sldIdLst>
    <p:sldId id="256" r:id="rId2"/>
    <p:sldId id="257" r:id="rId3"/>
    <p:sldId id="258" r:id="rId4"/>
    <p:sldId id="281" r:id="rId5"/>
    <p:sldId id="259" r:id="rId6"/>
    <p:sldId id="267" r:id="rId7"/>
    <p:sldId id="277" r:id="rId8"/>
    <p:sldId id="278" r:id="rId9"/>
    <p:sldId id="266" r:id="rId10"/>
    <p:sldId id="264" r:id="rId11"/>
    <p:sldId id="280" r:id="rId12"/>
    <p:sldId id="265" r:id="rId13"/>
    <p:sldId id="268" r:id="rId14"/>
    <p:sldId id="269" r:id="rId15"/>
    <p:sldId id="273" r:id="rId16"/>
    <p:sldId id="279" r:id="rId17"/>
    <p:sldId id="263" r:id="rId18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62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3468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6A13205E-3361-4965-9353-DF48173FEED6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8778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6A13205E-3361-4965-9353-DF48173FEED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8960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6A13205E-3361-4965-9353-DF48173FEED6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865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6A13205E-3361-4965-9353-DF48173FEED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364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6A13205E-3361-4965-9353-DF48173FEED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788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6A13205E-3361-4965-9353-DF48173FEED6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730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6A13205E-3361-4965-9353-DF48173FEED6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7933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6A13205E-3361-4965-9353-DF48173FEED6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721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C4155ABA-7F04-475F-A479-D43E6021E498}" type="datetimeFigureOut">
              <a:rPr lang="en-US" smtClean="0"/>
              <a:t>08-Jul-24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6A13205E-3361-4965-9353-DF48173FEED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A498B1-DD6F-5C4E-30C3-C8C02B3AA58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925312" y="6672580"/>
            <a:ext cx="369888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3459945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725F8-3C31-1FD1-CD00-34F88578A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93308"/>
            <a:ext cx="12191998" cy="1323440"/>
          </a:xfrm>
        </p:spPr>
        <p:txBody>
          <a:bodyPr/>
          <a:lstStyle/>
          <a:p>
            <a:r>
              <a:rPr lang="en-US" b="0" i="0" spc="300" dirty="0" err="1">
                <a:solidFill>
                  <a:srgbClr val="F9F9F9"/>
                </a:solidFill>
                <a:effectLst/>
                <a:latin typeface="Söhne"/>
              </a:rPr>
              <a:t>Asistent</a:t>
            </a:r>
            <a:r>
              <a:rPr lang="en-US" b="0" i="0" spc="300" dirty="0">
                <a:solidFill>
                  <a:srgbClr val="F9F9F9"/>
                </a:solidFill>
                <a:effectLst/>
                <a:latin typeface="Söhne"/>
              </a:rPr>
              <a:t> Virtual de </a:t>
            </a:r>
            <a:r>
              <a:rPr lang="en-US" b="0" i="0" spc="300" dirty="0" err="1">
                <a:solidFill>
                  <a:srgbClr val="F9F9F9"/>
                </a:solidFill>
                <a:effectLst/>
                <a:latin typeface="Söhne"/>
              </a:rPr>
              <a:t>Învățare</a:t>
            </a:r>
            <a:r>
              <a:rPr lang="en-US" b="0" i="0" spc="300" dirty="0">
                <a:solidFill>
                  <a:srgbClr val="F9F9F9"/>
                </a:solidFill>
                <a:effectLst/>
                <a:latin typeface="Söhne"/>
              </a:rPr>
              <a:t> </a:t>
            </a:r>
            <a:r>
              <a:rPr lang="en-US" b="0" i="0" spc="300" dirty="0" err="1">
                <a:solidFill>
                  <a:srgbClr val="F9F9F9"/>
                </a:solidFill>
                <a:effectLst/>
                <a:latin typeface="Söhne"/>
              </a:rPr>
              <a:t>pentru</a:t>
            </a:r>
            <a:r>
              <a:rPr lang="en-US" b="0" i="0" spc="300" dirty="0">
                <a:solidFill>
                  <a:srgbClr val="F9F9F9"/>
                </a:solidFill>
                <a:effectLst/>
                <a:latin typeface="Söhne"/>
              </a:rPr>
              <a:t> </a:t>
            </a:r>
            <a:r>
              <a:rPr lang="en-US" b="0" i="0" spc="300" dirty="0" err="1">
                <a:solidFill>
                  <a:srgbClr val="F9F9F9"/>
                </a:solidFill>
                <a:effectLst/>
                <a:latin typeface="Söhne"/>
              </a:rPr>
              <a:t>Studenții</a:t>
            </a:r>
            <a:r>
              <a:rPr lang="en-US" b="0" i="0" spc="300" dirty="0">
                <a:solidFill>
                  <a:srgbClr val="F9F9F9"/>
                </a:solidFill>
                <a:effectLst/>
                <a:latin typeface="Söhne"/>
              </a:rPr>
              <a:t> din </a:t>
            </a:r>
            <a:r>
              <a:rPr lang="en-US" b="0" i="0" spc="300" dirty="0" err="1">
                <a:solidFill>
                  <a:srgbClr val="F9F9F9"/>
                </a:solidFill>
                <a:effectLst/>
                <a:latin typeface="Söhne"/>
              </a:rPr>
              <a:t>anul</a:t>
            </a:r>
            <a:r>
              <a:rPr lang="en-US" b="0" i="0" spc="300" dirty="0">
                <a:solidFill>
                  <a:srgbClr val="F9F9F9"/>
                </a:solidFill>
                <a:effectLst/>
                <a:latin typeface="Söhne"/>
              </a:rPr>
              <a:t> 3</a:t>
            </a:r>
            <a:endParaRPr lang="en-US" spc="3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529DE-87CC-817A-A8C7-0B75AD3D4C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COORDONATOR:</a:t>
            </a:r>
            <a:r>
              <a:rPr lang="ro-RO" dirty="0"/>
              <a:t> dr. Spătaru Florin Adrian</a:t>
            </a:r>
          </a:p>
          <a:p>
            <a:r>
              <a:rPr lang="en-US" dirty="0"/>
              <a:t>STUDENT:</a:t>
            </a:r>
            <a:r>
              <a:rPr lang="ro-RO" dirty="0"/>
              <a:t> Poenaru Ștefan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039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E6FC3-B668-D1F4-DB1F-A9228C206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33DA6-EAE1-B1C9-EFAB-E8F815CF0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61" y="1052108"/>
            <a:ext cx="9228359" cy="1164882"/>
          </a:xfrm>
        </p:spPr>
        <p:txBody>
          <a:bodyPr/>
          <a:lstStyle/>
          <a:p>
            <a:r>
              <a:rPr lang="ro-RO" dirty="0"/>
              <a:t>Direcții viitoare</a:t>
            </a:r>
            <a:r>
              <a:rPr lang="en-US" dirty="0"/>
              <a:t> de </a:t>
            </a:r>
            <a:r>
              <a:rPr lang="en-US" dirty="0" err="1"/>
              <a:t>dezvoltare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BFD28E-A128-DF8D-73A4-11110913780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3617963"/>
            <a:ext cx="6888665" cy="2490229"/>
          </a:xfrm>
        </p:spPr>
        <p:txBody>
          <a:bodyPr/>
          <a:lstStyle/>
          <a:p>
            <a:pPr algn="l"/>
            <a:r>
              <a:rPr lang="pt-BR" dirty="0">
                <a:latin typeface="Söhne"/>
              </a:rPr>
              <a:t>Optimizarea timpilor de răspuns ai modelului</a:t>
            </a:r>
            <a:endParaRPr lang="en-US" b="1" i="0" dirty="0">
              <a:solidFill>
                <a:srgbClr val="F9F9F9"/>
              </a:solidFill>
              <a:effectLst/>
              <a:latin typeface="Söhne"/>
            </a:endParaRPr>
          </a:p>
          <a:p>
            <a:pPr algn="l"/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Interfa</a:t>
            </a:r>
            <a:r>
              <a:rPr lang="ro-RO" dirty="0" err="1">
                <a:solidFill>
                  <a:srgbClr val="F9F9F9"/>
                </a:solidFill>
                <a:latin typeface="Söhne"/>
              </a:rPr>
              <a:t>ță</a:t>
            </a:r>
            <a:r>
              <a:rPr lang="en-US" i="0" dirty="0">
                <a:solidFill>
                  <a:srgbClr val="F9F9F9"/>
                </a:solidFill>
                <a:effectLst/>
                <a:latin typeface="Söhne"/>
              </a:rPr>
              <a:t> </a:t>
            </a:r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grafic</a:t>
            </a:r>
            <a:r>
              <a:rPr lang="ro-RO" i="0" dirty="0">
                <a:solidFill>
                  <a:srgbClr val="F9F9F9"/>
                </a:solidFill>
                <a:effectLst/>
                <a:latin typeface="Söhne"/>
              </a:rPr>
              <a:t>ă</a:t>
            </a:r>
            <a:r>
              <a:rPr lang="en-US" i="0" dirty="0">
                <a:solidFill>
                  <a:srgbClr val="F9F9F9"/>
                </a:solidFill>
                <a:effectLst/>
                <a:latin typeface="Söhne"/>
              </a:rPr>
              <a:t> de chat</a:t>
            </a:r>
          </a:p>
          <a:p>
            <a:pPr algn="l"/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Conectare</a:t>
            </a:r>
            <a:r>
              <a:rPr lang="en-US" i="0" dirty="0">
                <a:solidFill>
                  <a:srgbClr val="F9F9F9"/>
                </a:solidFill>
                <a:effectLst/>
                <a:latin typeface="Söhne"/>
              </a:rPr>
              <a:t> la o </a:t>
            </a:r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baza</a:t>
            </a:r>
            <a:r>
              <a:rPr lang="en-US" i="0" dirty="0">
                <a:solidFill>
                  <a:srgbClr val="F9F9F9"/>
                </a:solidFill>
                <a:effectLst/>
                <a:latin typeface="Söhne"/>
              </a:rPr>
              <a:t> de date</a:t>
            </a:r>
            <a:r>
              <a:rPr lang="ro-RO" i="0" dirty="0">
                <a:solidFill>
                  <a:srgbClr val="F9F9F9"/>
                </a:solidFill>
                <a:effectLst/>
                <a:latin typeface="Söhne"/>
              </a:rPr>
              <a:t> pentru salvarea istoricului</a:t>
            </a:r>
            <a:endParaRPr lang="en-US" i="0" dirty="0">
              <a:solidFill>
                <a:srgbClr val="F9F9F9"/>
              </a:solidFill>
              <a:effectLst/>
              <a:latin typeface="Söhne"/>
            </a:endParaRPr>
          </a:p>
          <a:p>
            <a:pPr algn="l"/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Adaugare</a:t>
            </a:r>
            <a:r>
              <a:rPr lang="en-US" i="0" dirty="0">
                <a:solidFill>
                  <a:srgbClr val="F9F9F9"/>
                </a:solidFill>
                <a:effectLst/>
                <a:latin typeface="Söhne"/>
              </a:rPr>
              <a:t> </a:t>
            </a:r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sistem</a:t>
            </a:r>
            <a:r>
              <a:rPr lang="en-US" i="0" dirty="0">
                <a:solidFill>
                  <a:srgbClr val="F9F9F9"/>
                </a:solidFill>
                <a:effectLst/>
                <a:latin typeface="Söhne"/>
              </a:rPr>
              <a:t> de </a:t>
            </a:r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conturi</a:t>
            </a:r>
            <a:endParaRPr lang="en-US" i="0" dirty="0">
              <a:solidFill>
                <a:srgbClr val="F9F9F9"/>
              </a:solidFill>
              <a:effectLst/>
              <a:latin typeface="Söhne"/>
            </a:endParaRPr>
          </a:p>
          <a:p>
            <a:pPr algn="l"/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Posibilitate</a:t>
            </a:r>
            <a:r>
              <a:rPr lang="en-US" i="0" dirty="0">
                <a:solidFill>
                  <a:srgbClr val="F9F9F9"/>
                </a:solidFill>
                <a:effectLst/>
                <a:latin typeface="Söhne"/>
              </a:rPr>
              <a:t> de upgrade la </a:t>
            </a:r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alte</a:t>
            </a:r>
            <a:r>
              <a:rPr lang="en-US" i="0" dirty="0">
                <a:solidFill>
                  <a:srgbClr val="F9F9F9"/>
                </a:solidFill>
                <a:effectLst/>
                <a:latin typeface="Söhne"/>
              </a:rPr>
              <a:t> </a:t>
            </a:r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versiuni</a:t>
            </a:r>
            <a:r>
              <a:rPr lang="en-US" i="0" dirty="0">
                <a:solidFill>
                  <a:srgbClr val="F9F9F9"/>
                </a:solidFill>
                <a:effectLst/>
                <a:latin typeface="Söhne"/>
              </a:rPr>
              <a:t> premium ale </a:t>
            </a:r>
            <a:r>
              <a:rPr lang="en-US" i="0" dirty="0" err="1">
                <a:solidFill>
                  <a:srgbClr val="F9F9F9"/>
                </a:solidFill>
                <a:effectLst/>
                <a:latin typeface="Söhne"/>
              </a:rPr>
              <a:t>modelului</a:t>
            </a:r>
            <a:endParaRPr lang="it-IT" i="0" dirty="0">
              <a:solidFill>
                <a:srgbClr val="F9F9F9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23525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CA145-1747-D853-12E0-E9D184245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Aplicație</a:t>
            </a:r>
            <a:endParaRPr lang="en-US" dirty="0"/>
          </a:p>
        </p:txBody>
      </p:sp>
      <p:pic>
        <p:nvPicPr>
          <p:cNvPr id="14" name="Content Placeholder 13" descr="A qr code with a handwritten note&#10;&#10;Description automatically generated">
            <a:extLst>
              <a:ext uri="{FF2B5EF4-FFF2-40B4-BE49-F238E27FC236}">
                <a16:creationId xmlns:a16="http://schemas.microsoft.com/office/drawing/2014/main" id="{201C9611-D606-60CF-C26C-D78C65612898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65" y="2348857"/>
            <a:ext cx="2653848" cy="3452076"/>
          </a:xfr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1E7B9926-93C3-EEFA-F372-0897245DBD7F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166886" y="2870521"/>
            <a:ext cx="7184085" cy="3171463"/>
          </a:xfrm>
        </p:spPr>
        <p:txBody>
          <a:bodyPr/>
          <a:lstStyle/>
          <a:p>
            <a:r>
              <a:rPr lang="en-US" dirty="0" err="1"/>
              <a:t>Aplicația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live pe </a:t>
            </a:r>
            <a:r>
              <a:rPr lang="en-US" dirty="0" err="1"/>
              <a:t>platforma</a:t>
            </a:r>
            <a:r>
              <a:rPr lang="en-US" dirty="0"/>
              <a:t> Hugging Face </a:t>
            </a:r>
            <a:r>
              <a:rPr lang="en-US" dirty="0" err="1"/>
              <a:t>într</a:t>
            </a:r>
            <a:r>
              <a:rPr lang="en-US" dirty="0"/>
              <a:t>-un space </a:t>
            </a:r>
            <a:r>
              <a:rPr lang="en-US" dirty="0" err="1"/>
              <a:t>dedicat</a:t>
            </a:r>
            <a:r>
              <a:rPr lang="en-US" dirty="0"/>
              <a:t>, </a:t>
            </a:r>
            <a:r>
              <a:rPr lang="en-US" dirty="0" err="1"/>
              <a:t>disponibil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testare</a:t>
            </a:r>
            <a:r>
              <a:rPr lang="en-US" dirty="0"/>
              <a:t>.</a:t>
            </a:r>
          </a:p>
          <a:p>
            <a:r>
              <a:rPr lang="en-US" dirty="0"/>
              <a:t>Este </a:t>
            </a:r>
            <a:r>
              <a:rPr lang="en-US" dirty="0" err="1"/>
              <a:t>hostată</a:t>
            </a:r>
            <a:r>
              <a:rPr lang="en-US" dirty="0"/>
              <a:t> pe un server cu </a:t>
            </a:r>
            <a:r>
              <a:rPr lang="en-US" dirty="0" err="1"/>
              <a:t>resurse</a:t>
            </a:r>
            <a:r>
              <a:rPr lang="en-US" dirty="0"/>
              <a:t>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limitate</a:t>
            </a:r>
            <a:r>
              <a:rPr lang="en-US" dirty="0"/>
              <a:t>, </a:t>
            </a:r>
            <a:r>
              <a:rPr lang="en-US" dirty="0" err="1"/>
              <a:t>ceea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afectează</a:t>
            </a:r>
            <a:r>
              <a:rPr lang="en-US" dirty="0"/>
              <a:t> </a:t>
            </a:r>
            <a:r>
              <a:rPr lang="en-US" dirty="0" err="1"/>
              <a:t>viteza</a:t>
            </a:r>
            <a:r>
              <a:rPr lang="en-US" dirty="0"/>
              <a:t> de </a:t>
            </a:r>
            <a:r>
              <a:rPr lang="en-US" dirty="0" err="1"/>
              <a:t>răspuns</a:t>
            </a:r>
            <a:r>
              <a:rPr lang="en-US" dirty="0"/>
              <a:t>.</a:t>
            </a:r>
          </a:p>
          <a:p>
            <a:r>
              <a:rPr lang="en-US" dirty="0" err="1"/>
              <a:t>Timpul</a:t>
            </a:r>
            <a:r>
              <a:rPr lang="en-US" dirty="0"/>
              <a:t> de </a:t>
            </a:r>
            <a:r>
              <a:rPr lang="en-US" dirty="0" err="1"/>
              <a:t>răspuns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întrebare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de </a:t>
            </a:r>
            <a:r>
              <a:rPr lang="en-US" dirty="0" err="1"/>
              <a:t>aproximativ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20 de minute</a:t>
            </a:r>
            <a:r>
              <a:rPr lang="en-US" dirty="0"/>
              <a:t> din </a:t>
            </a:r>
            <a:r>
              <a:rPr lang="en-US" dirty="0" err="1"/>
              <a:t>cauza</a:t>
            </a:r>
            <a:r>
              <a:rPr lang="en-US" dirty="0"/>
              <a:t> </a:t>
            </a:r>
            <a:r>
              <a:rPr lang="en-US" dirty="0" err="1"/>
              <a:t>resurselor</a:t>
            </a:r>
            <a:r>
              <a:rPr lang="en-US" dirty="0"/>
              <a:t> </a:t>
            </a:r>
            <a:r>
              <a:rPr lang="en-US" dirty="0" err="1"/>
              <a:t>limitate</a:t>
            </a:r>
            <a:r>
              <a:rPr lang="en-US" dirty="0"/>
              <a:t> ale </a:t>
            </a:r>
            <a:r>
              <a:rPr lang="en-US" dirty="0" err="1"/>
              <a:t>serverului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5564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986E1F-0425-2564-3B68-CE351E45B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453" y="2346158"/>
            <a:ext cx="10549067" cy="1631323"/>
          </a:xfrm>
        </p:spPr>
        <p:txBody>
          <a:bodyPr/>
          <a:lstStyle/>
          <a:p>
            <a:br>
              <a:rPr lang="ro-RO" dirty="0"/>
            </a:br>
            <a:r>
              <a:rPr lang="ro-RO" dirty="0"/>
              <a:t>TEXT Mode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317BCB-03DD-1379-069A-977729947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492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06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4FE79C-F763-2E5F-D2F1-550415951674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5426072" y="-113207"/>
            <a:ext cx="6765928" cy="697120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7986E1F-0425-2564-3B68-CE351E45B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05049" y="2233914"/>
            <a:ext cx="10515600" cy="1857867"/>
          </a:xfrm>
        </p:spPr>
        <p:txBody>
          <a:bodyPr/>
          <a:lstStyle/>
          <a:p>
            <a:br>
              <a:rPr lang="ro-RO" dirty="0"/>
            </a:br>
            <a:r>
              <a:rPr lang="ro-RO" dirty="0"/>
              <a:t>SQL Mode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767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986E1F-0425-2564-3B68-CE351E45B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151" y="-152400"/>
            <a:ext cx="10515600" cy="1577181"/>
          </a:xfrm>
        </p:spPr>
        <p:txBody>
          <a:bodyPr/>
          <a:lstStyle/>
          <a:p>
            <a:r>
              <a:rPr lang="en-US" dirty="0"/>
              <a:t>FILE</a:t>
            </a:r>
            <a:r>
              <a:rPr lang="ro-RO" dirty="0"/>
              <a:t> Mode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837E20-2812-9C4D-5FA2-1617798F6859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2274890" y="1062484"/>
            <a:ext cx="7642220" cy="6748016"/>
          </a:xfrm>
        </p:spPr>
      </p:pic>
    </p:spTree>
    <p:extLst>
      <p:ext uri="{BB962C8B-B14F-4D97-AF65-F5344CB8AC3E}">
        <p14:creationId xmlns:p14="http://schemas.microsoft.com/office/powerpoint/2010/main" val="1379705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5C39E6-EB28-C2F6-814C-AEC162B341E0}"/>
              </a:ext>
            </a:extLst>
          </p:cNvPr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52185108"/>
              </p:ext>
            </p:extLst>
          </p:nvPr>
        </p:nvGraphicFramePr>
        <p:xfrm>
          <a:off x="849313" y="1684338"/>
          <a:ext cx="10515600" cy="42113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35072888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3340991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Î</a:t>
                      </a:r>
                      <a:r>
                        <a:rPr lang="en-US" dirty="0" err="1"/>
                        <a:t>ntrebare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r>
                        <a:rPr lang="ro-RO" dirty="0"/>
                        <a:t>ă</a:t>
                      </a:r>
                      <a:r>
                        <a:rPr lang="en-US" dirty="0" err="1"/>
                        <a:t>spuns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717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What key concepts were introduced by E.F. Codd in 1970 regarding data management?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key concepts introduced by E.F. Codd in 1970 included a high degree of data independence, dealing with data semantics, consistency, and redundancy, and the concept of normalization.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278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What are the considerations for ETL performance optimization?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Considerations include data partitioning for parallel processing, index optimization, memory management, efficient query execution plans, and leveraging hardware resources for scalability and performance.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078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did a manufacturing company leverage in-memory databases for real-time analytics?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manufacturing company adopted in-memory databases to store and process operational data in RAM, enabling faster query responses and real-time analytics for production monitoring, quality control, and supply chain optimization.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461502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08CBAE3F-FC8B-3A05-9020-06B417ED2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 de Use Case-</a:t>
            </a:r>
            <a:r>
              <a:rPr lang="en-US" dirty="0" err="1"/>
              <a:t>uri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55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5C39E6-EB28-C2F6-814C-AEC162B341E0}"/>
              </a:ext>
            </a:extLst>
          </p:cNvPr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2758056921"/>
              </p:ext>
            </p:extLst>
          </p:nvPr>
        </p:nvGraphicFramePr>
        <p:xfrm>
          <a:off x="849313" y="341677"/>
          <a:ext cx="10515600" cy="5582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35072888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3340991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Î</a:t>
                      </a:r>
                      <a:r>
                        <a:rPr lang="en-US" dirty="0" err="1"/>
                        <a:t>ntrebare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r>
                        <a:rPr lang="ro-RO" dirty="0"/>
                        <a:t>ă</a:t>
                      </a:r>
                      <a:r>
                        <a:rPr lang="en-US" dirty="0" err="1"/>
                        <a:t>spuns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717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do you insert data into the Students table?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insert data into the Students table, use the following SQL command: INSERT INTO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dbo.Students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StudId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StudName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DoB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PoB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Major) VALUES (100, 'Adam Gheorghe', '2001-02-18', 'Baia Mare', 'CS'), (101, 'Ionescu Gabriela', '2001-01-04', 'Arad', 'CS'), (102, 'Popescu Andrei', '2001-01-03', 'Lugoj', 'LIT'), (103, 'Popescu Andrei', '2001-01-03', '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Buzias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', 'BIO'), (104, '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Dobre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Alexandru', '2000-06-18', 'Deva', 'GEO');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278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does MongoDB handle transactions in recent versions?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Recent versions of MongoDB support multi-document transactions, allowing ACID properties within a single shard. This enhances data integrity and consistency in transactional applications.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078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does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MarkLogic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ensure search and indexing capabilities in its NoSQL database?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MarkLogic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provides built-in search and indexing functionalities that support complex queries and full-text search across large volumes of semi-structured and unstructured data. It integrates with enterprise search solutions for comprehensive information retrieval.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461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109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Code Llama: Meta's Revolutionary Step in AI-Powered Coding">
            <a:extLst>
              <a:ext uri="{FF2B5EF4-FFF2-40B4-BE49-F238E27FC236}">
                <a16:creationId xmlns:a16="http://schemas.microsoft.com/office/drawing/2014/main" id="{C20B9E73-B51E-1FB1-622B-62D7B34FFB77}"/>
              </a:ext>
            </a:extLst>
          </p:cNvPr>
          <p:cNvPicPr>
            <a:picLocks noGrp="1" noChangeAspect="1" noChangeArrowheads="1"/>
          </p:cNvPicPr>
          <p:nvPr>
            <p:ph sz="quarter" idx="25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8B0BC56-0EC7-CD8F-E304-C3E64B142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rgbClr val="FFFFFF"/>
                </a:solidFill>
                <a:cs typeface="+mj-cs"/>
              </a:rPr>
              <a:t>Vă mulţumesc pentru</a:t>
            </a:r>
            <a:br>
              <a:rPr lang="en-US" sz="6000">
                <a:solidFill>
                  <a:srgbClr val="FFFFFF"/>
                </a:solidFill>
                <a:cs typeface="+mj-cs"/>
              </a:rPr>
            </a:br>
            <a:r>
              <a:rPr lang="en-US" sz="6000">
                <a:solidFill>
                  <a:srgbClr val="FFFFFF"/>
                </a:solidFill>
                <a:cs typeface="+mj-cs"/>
              </a:rPr>
              <a:t>atenţie!</a:t>
            </a:r>
          </a:p>
        </p:txBody>
      </p:sp>
    </p:spTree>
    <p:extLst>
      <p:ext uri="{BB962C8B-B14F-4D97-AF65-F5344CB8AC3E}">
        <p14:creationId xmlns:p14="http://schemas.microsoft.com/office/powerpoint/2010/main" val="2779219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B47F0-852D-A3AF-01C8-3639ECE5E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Cuprins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9272C2-5817-D239-7957-E0FE24B4F84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593911"/>
            <a:ext cx="6888665" cy="3450274"/>
          </a:xfrm>
        </p:spPr>
        <p:txBody>
          <a:bodyPr/>
          <a:lstStyle/>
          <a:p>
            <a:r>
              <a:rPr lang="ro-RO" dirty="0"/>
              <a:t>Motivația devoltării aplicației</a:t>
            </a:r>
            <a:endParaRPr lang="en-US" dirty="0"/>
          </a:p>
          <a:p>
            <a:r>
              <a:rPr lang="en-US" dirty="0" err="1"/>
              <a:t>Tehnologii</a:t>
            </a:r>
            <a:r>
              <a:rPr lang="en-US" dirty="0"/>
              <a:t> </a:t>
            </a:r>
            <a:r>
              <a:rPr lang="en-US" dirty="0" err="1"/>
              <a:t>utilizate</a:t>
            </a:r>
            <a:endParaRPr lang="ro-RO" dirty="0"/>
          </a:p>
          <a:p>
            <a:r>
              <a:rPr lang="ro-RO" dirty="0"/>
              <a:t>Metodologie</a:t>
            </a:r>
            <a:endParaRPr lang="en-US" dirty="0"/>
          </a:p>
          <a:p>
            <a:r>
              <a:rPr lang="ro-RO" dirty="0"/>
              <a:t>Direcții viitoare</a:t>
            </a:r>
            <a:r>
              <a:rPr lang="en-US" dirty="0"/>
              <a:t> de </a:t>
            </a:r>
            <a:r>
              <a:rPr lang="en-US" dirty="0" err="1"/>
              <a:t>dezvoltare</a:t>
            </a:r>
            <a:endParaRPr lang="en-US" dirty="0"/>
          </a:p>
          <a:p>
            <a:r>
              <a:rPr lang="en-US" dirty="0"/>
              <a:t>Demo </a:t>
            </a:r>
            <a:r>
              <a:rPr lang="en-US" dirty="0" err="1"/>
              <a:t>aplica</a:t>
            </a:r>
            <a:r>
              <a:rPr lang="ro-RO" dirty="0"/>
              <a:t>ț</a:t>
            </a:r>
            <a:r>
              <a:rPr lang="en-US" dirty="0" err="1"/>
              <a:t>ie</a:t>
            </a:r>
            <a:endParaRPr lang="en-US" dirty="0"/>
          </a:p>
          <a:p>
            <a:r>
              <a:rPr lang="en-US" dirty="0"/>
              <a:t>Alte de use case-</a:t>
            </a:r>
            <a:r>
              <a:rPr lang="en-US" dirty="0" err="1"/>
              <a:t>uri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40408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E2E8-C10C-40AD-0013-79FCB1250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61" y="1498600"/>
            <a:ext cx="9600839" cy="1447800"/>
          </a:xfrm>
        </p:spPr>
        <p:txBody>
          <a:bodyPr/>
          <a:lstStyle/>
          <a:p>
            <a:r>
              <a:rPr lang="ro-RO" dirty="0"/>
              <a:t>Motivația dezvoltării aplicației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CF102F-EE01-BC1B-441A-E3A931B5701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3044957"/>
            <a:ext cx="6888665" cy="2814812"/>
          </a:xfrm>
        </p:spPr>
        <p:txBody>
          <a:bodyPr/>
          <a:lstStyle/>
          <a:p>
            <a:r>
              <a:rPr lang="en-US" dirty="0" err="1"/>
              <a:t>Observarea</a:t>
            </a:r>
            <a:r>
              <a:rPr lang="en-US" dirty="0"/>
              <a:t> </a:t>
            </a:r>
            <a:r>
              <a:rPr lang="en-US" dirty="0" err="1"/>
              <a:t>limitărilor</a:t>
            </a:r>
            <a:r>
              <a:rPr lang="en-US" dirty="0"/>
              <a:t> </a:t>
            </a:r>
            <a:r>
              <a:rPr lang="en-US" dirty="0" err="1"/>
              <a:t>modelelor</a:t>
            </a:r>
            <a:r>
              <a:rPr lang="en-US" dirty="0"/>
              <a:t> de </a:t>
            </a:r>
            <a:r>
              <a:rPr lang="en-US" dirty="0" err="1"/>
              <a:t>limbaj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,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educațional</a:t>
            </a:r>
            <a:r>
              <a:rPr lang="en-US" dirty="0"/>
              <a:t>.</a:t>
            </a:r>
            <a:endParaRPr lang="ro-RO" dirty="0"/>
          </a:p>
          <a:p>
            <a:r>
              <a:rPr lang="en-US" dirty="0" err="1"/>
              <a:t>Informații</a:t>
            </a:r>
            <a:r>
              <a:rPr lang="en-US" dirty="0"/>
              <a:t> </a:t>
            </a:r>
            <a:r>
              <a:rPr lang="en-US" dirty="0" err="1"/>
              <a:t>incorecte</a:t>
            </a:r>
            <a:endParaRPr lang="en-US" dirty="0"/>
          </a:p>
          <a:p>
            <a:r>
              <a:rPr lang="en-US" dirty="0" err="1"/>
              <a:t>Răspunsuri</a:t>
            </a:r>
            <a:r>
              <a:rPr lang="en-US" dirty="0"/>
              <a:t> incomplete </a:t>
            </a:r>
          </a:p>
          <a:p>
            <a:r>
              <a:rPr lang="en-US" dirty="0" err="1"/>
              <a:t>Lipsa</a:t>
            </a:r>
            <a:r>
              <a:rPr lang="en-US" dirty="0"/>
              <a:t> </a:t>
            </a:r>
            <a:r>
              <a:rPr lang="en-US" dirty="0" err="1"/>
              <a:t>pașilor</a:t>
            </a:r>
            <a:r>
              <a:rPr lang="en-US" dirty="0"/>
              <a:t> </a:t>
            </a:r>
            <a:r>
              <a:rPr lang="en-US" dirty="0" err="1"/>
              <a:t>esențiali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soluționarea</a:t>
            </a:r>
            <a:r>
              <a:rPr lang="en-US" dirty="0"/>
              <a:t> </a:t>
            </a:r>
            <a:r>
              <a:rPr lang="en-US" dirty="0" err="1"/>
              <a:t>problemelor</a:t>
            </a:r>
            <a:endParaRPr lang="ro-RO" dirty="0"/>
          </a:p>
          <a:p>
            <a:r>
              <a:rPr lang="en-US" dirty="0" err="1"/>
              <a:t>Diferențe</a:t>
            </a:r>
            <a:r>
              <a:rPr lang="en-US" dirty="0"/>
              <a:t> </a:t>
            </a:r>
            <a:r>
              <a:rPr lang="en-US" dirty="0" err="1"/>
              <a:t>între</a:t>
            </a:r>
            <a:r>
              <a:rPr lang="en-US" dirty="0"/>
              <a:t> </a:t>
            </a:r>
            <a:r>
              <a:rPr lang="en-US" dirty="0" err="1"/>
              <a:t>metodele</a:t>
            </a:r>
            <a:r>
              <a:rPr lang="en-US" dirty="0"/>
              <a:t> </a:t>
            </a:r>
            <a:r>
              <a:rPr lang="en-US" dirty="0" err="1"/>
              <a:t>utilizate</a:t>
            </a:r>
            <a:r>
              <a:rPr lang="en-US" dirty="0"/>
              <a:t> de model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cele</a:t>
            </a:r>
            <a:r>
              <a:rPr lang="en-US" dirty="0"/>
              <a:t> predate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cursuri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17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E2E8-C10C-40AD-0013-79FCB1250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61" y="1498600"/>
            <a:ext cx="9600839" cy="1447800"/>
          </a:xfrm>
        </p:spPr>
        <p:txBody>
          <a:bodyPr/>
          <a:lstStyle/>
          <a:p>
            <a:r>
              <a:rPr lang="en-US" dirty="0" err="1"/>
              <a:t>Tehnologii</a:t>
            </a:r>
            <a:r>
              <a:rPr lang="en-US" dirty="0"/>
              <a:t> </a:t>
            </a:r>
            <a:r>
              <a:rPr lang="en-US" dirty="0" err="1"/>
              <a:t>utilizate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883AB-C53E-B3F7-94AD-6544B0E9CE2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03660" y="2564668"/>
            <a:ext cx="3013275" cy="5084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Front End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E18FB6-1296-1662-A17A-601FFDE71880}"/>
              </a:ext>
            </a:extLst>
          </p:cNvPr>
          <p:cNvSpPr/>
          <p:nvPr/>
        </p:nvSpPr>
        <p:spPr>
          <a:xfrm>
            <a:off x="1003660" y="3073163"/>
            <a:ext cx="3846131" cy="2879203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EA81F6-C780-45F4-1560-764ECF3D56EF}"/>
              </a:ext>
            </a:extLst>
          </p:cNvPr>
          <p:cNvSpPr txBox="1">
            <a:spLocks/>
          </p:cNvSpPr>
          <p:nvPr/>
        </p:nvSpPr>
        <p:spPr>
          <a:xfrm>
            <a:off x="5426597" y="2564668"/>
            <a:ext cx="3013275" cy="5084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Back End</a:t>
            </a:r>
          </a:p>
        </p:txBody>
      </p:sp>
      <p:pic>
        <p:nvPicPr>
          <p:cNvPr id="10" name="Picture 9" descr="A yellow and black logo&#10;&#10;Description automatically generated">
            <a:extLst>
              <a:ext uri="{FF2B5EF4-FFF2-40B4-BE49-F238E27FC236}">
                <a16:creationId xmlns:a16="http://schemas.microsoft.com/office/drawing/2014/main" id="{864CB32E-FA2E-F924-B4FA-E42084EEB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321" y="3930580"/>
            <a:ext cx="1039153" cy="1124834"/>
          </a:xfrm>
          <a:prstGeom prst="rect">
            <a:avLst/>
          </a:prstGeom>
        </p:spPr>
      </p:pic>
      <p:pic>
        <p:nvPicPr>
          <p:cNvPr id="12" name="Picture 11" descr="A logo of a website&#10;&#10;Description automatically generated">
            <a:extLst>
              <a:ext uri="{FF2B5EF4-FFF2-40B4-BE49-F238E27FC236}">
                <a16:creationId xmlns:a16="http://schemas.microsoft.com/office/drawing/2014/main" id="{FA4D95C1-906C-97DA-006E-CA09F193EB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742" y="3961270"/>
            <a:ext cx="1130177" cy="1130177"/>
          </a:xfrm>
          <a:prstGeom prst="rect">
            <a:avLst/>
          </a:prstGeom>
        </p:spPr>
      </p:pic>
      <p:pic>
        <p:nvPicPr>
          <p:cNvPr id="14" name="Picture 13" descr="A blue and white logo&#10;&#10;Description automatically generated">
            <a:extLst>
              <a:ext uri="{FF2B5EF4-FFF2-40B4-BE49-F238E27FC236}">
                <a16:creationId xmlns:a16="http://schemas.microsoft.com/office/drawing/2014/main" id="{F0FFA036-55F4-B992-45F9-A093FFA2F5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746" y="3914552"/>
            <a:ext cx="1914274" cy="119642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2B3BD56-9F11-4E5C-B5C3-DCC6A4C9297C}"/>
              </a:ext>
            </a:extLst>
          </p:cNvPr>
          <p:cNvSpPr/>
          <p:nvPr/>
        </p:nvSpPr>
        <p:spPr>
          <a:xfrm>
            <a:off x="5493617" y="3086756"/>
            <a:ext cx="3846131" cy="2879203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ue and black logo&#10;&#10;Description automatically generated">
            <a:extLst>
              <a:ext uri="{FF2B5EF4-FFF2-40B4-BE49-F238E27FC236}">
                <a16:creationId xmlns:a16="http://schemas.microsoft.com/office/drawing/2014/main" id="{DD788C65-01B3-0E27-BE99-DCCB7E55B3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024" y="3510888"/>
            <a:ext cx="1985637" cy="501580"/>
          </a:xfrm>
          <a:prstGeom prst="rect">
            <a:avLst/>
          </a:prstGeom>
        </p:spPr>
      </p:pic>
      <p:pic>
        <p:nvPicPr>
          <p:cNvPr id="19" name="Picture 1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B70A58E-806C-FF57-C4D5-553E70FAEF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737" y="4630355"/>
            <a:ext cx="2455848" cy="96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600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E005E-F91F-CC57-AF69-9C394B6DE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E253-FB1F-568B-4675-61F00FFC2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ro-RO" dirty="0"/>
              <a:t>etodologie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E70A77-E6B0-15E7-ACB2-E6338B8599D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err="1"/>
              <a:t>Generare</a:t>
            </a:r>
            <a:r>
              <a:rPr lang="en-US" dirty="0"/>
              <a:t> Set de Date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BE347-B60D-050E-7DCD-C4727091137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752382" y="2329470"/>
            <a:ext cx="2743200" cy="858894"/>
          </a:xfrm>
        </p:spPr>
        <p:txBody>
          <a:bodyPr/>
          <a:lstStyle/>
          <a:p>
            <a:pPr marL="0" indent="0">
              <a:buNone/>
            </a:pPr>
            <a:r>
              <a:rPr lang="ro-RO" dirty="0"/>
              <a:t>x10.001</a:t>
            </a:r>
            <a:endParaRPr lang="en-US" dirty="0"/>
          </a:p>
        </p:txBody>
      </p:sp>
      <p:pic>
        <p:nvPicPr>
          <p:cNvPr id="2050" name="Picture 2" descr="PDF - Wikipedia">
            <a:extLst>
              <a:ext uri="{FF2B5EF4-FFF2-40B4-BE49-F238E27FC236}">
                <a16:creationId xmlns:a16="http://schemas.microsoft.com/office/drawing/2014/main" id="{A8F6E26A-5CB1-B6FC-E391-FD34718A7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6706" y="776776"/>
            <a:ext cx="879536" cy="1080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2CA6AC3-BEF5-DB15-A99B-55886D4B2090}"/>
              </a:ext>
            </a:extLst>
          </p:cNvPr>
          <p:cNvSpPr/>
          <p:nvPr/>
        </p:nvSpPr>
        <p:spPr>
          <a:xfrm>
            <a:off x="6378571" y="1262102"/>
            <a:ext cx="716530" cy="4029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7A3489-D8F5-852D-DE4B-15D02BD54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7431" y="392897"/>
            <a:ext cx="5029902" cy="1848108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F5CB2FCA-00EA-580F-CCFA-FF5B08A2C7C9}"/>
              </a:ext>
            </a:extLst>
          </p:cNvPr>
          <p:cNvSpPr txBox="1">
            <a:spLocks/>
          </p:cNvSpPr>
          <p:nvPr/>
        </p:nvSpPr>
        <p:spPr>
          <a:xfrm>
            <a:off x="1025624" y="3502211"/>
            <a:ext cx="9356867" cy="23575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Automatizarea</a:t>
            </a:r>
            <a:r>
              <a:rPr lang="en-US" dirty="0"/>
              <a:t> </a:t>
            </a:r>
            <a:r>
              <a:rPr lang="en-US" dirty="0" err="1"/>
              <a:t>extragerii</a:t>
            </a:r>
            <a:r>
              <a:rPr lang="en-US" dirty="0"/>
              <a:t> </a:t>
            </a:r>
            <a:r>
              <a:rPr lang="en-US" dirty="0" err="1"/>
              <a:t>textului</a:t>
            </a:r>
            <a:r>
              <a:rPr lang="en-US" dirty="0"/>
              <a:t> din .pdf-urile </a:t>
            </a:r>
            <a:r>
              <a:rPr lang="en-US" dirty="0" err="1"/>
              <a:t>cursursului</a:t>
            </a:r>
            <a:r>
              <a:rPr lang="en-US" dirty="0"/>
              <a:t> “</a:t>
            </a:r>
            <a:r>
              <a:rPr lang="en-US" dirty="0" err="1"/>
              <a:t>Baze</a:t>
            </a:r>
            <a:r>
              <a:rPr lang="en-US" dirty="0"/>
              <a:t> de Date 1”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paragrafe</a:t>
            </a:r>
            <a:endParaRPr lang="en-US" dirty="0"/>
          </a:p>
          <a:p>
            <a:r>
              <a:rPr lang="en-US" dirty="0" err="1"/>
              <a:t>Convertirea</a:t>
            </a:r>
            <a:r>
              <a:rPr lang="en-US" dirty="0"/>
              <a:t> </a:t>
            </a:r>
            <a:r>
              <a:rPr lang="en-US" dirty="0" err="1"/>
              <a:t>paragrafelor</a:t>
            </a:r>
            <a:r>
              <a:rPr lang="en-US" dirty="0"/>
              <a:t> cu </a:t>
            </a:r>
            <a:r>
              <a:rPr lang="en-US" dirty="0" err="1"/>
              <a:t>ajutorul</a:t>
            </a:r>
            <a:r>
              <a:rPr lang="en-US" dirty="0"/>
              <a:t> API-</a:t>
            </a:r>
            <a:r>
              <a:rPr lang="en-US" dirty="0" err="1"/>
              <a:t>urilor</a:t>
            </a:r>
            <a:r>
              <a:rPr lang="en-US" dirty="0"/>
              <a:t> de la OpenAI in entry-</a:t>
            </a:r>
            <a:r>
              <a:rPr lang="en-US" dirty="0" err="1"/>
              <a:t>uri</a:t>
            </a:r>
            <a:r>
              <a:rPr lang="en-US" dirty="0"/>
              <a:t> JSON</a:t>
            </a:r>
          </a:p>
        </p:txBody>
      </p:sp>
    </p:spTree>
    <p:extLst>
      <p:ext uri="{BB962C8B-B14F-4D97-AF65-F5344CB8AC3E}">
        <p14:creationId xmlns:p14="http://schemas.microsoft.com/office/powerpoint/2010/main" val="515110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E005E-F91F-CC57-AF69-9C394B6DE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E253-FB1F-568B-4675-61F00FFC2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ro-RO" dirty="0"/>
              <a:t>etodologie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E70A77-E6B0-15E7-ACB2-E6338B8599D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467913"/>
            <a:ext cx="6888665" cy="961087"/>
          </a:xfrm>
        </p:spPr>
        <p:txBody>
          <a:bodyPr/>
          <a:lstStyle/>
          <a:p>
            <a:r>
              <a:rPr lang="en-US" dirty="0" err="1"/>
              <a:t>Antrenare</a:t>
            </a:r>
            <a:r>
              <a:rPr lang="en-US" dirty="0"/>
              <a:t>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BE347-B60D-050E-7DCD-C4727091137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935879" y="622661"/>
            <a:ext cx="2743200" cy="858894"/>
          </a:xfrm>
        </p:spPr>
        <p:txBody>
          <a:bodyPr/>
          <a:lstStyle/>
          <a:p>
            <a:pPr marL="0" indent="0">
              <a:buNone/>
            </a:pPr>
            <a:r>
              <a:rPr lang="ro-RO" dirty="0"/>
              <a:t>x10.001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1712D1-6336-2451-1DF9-C4C1879F4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7055" y="-12844"/>
            <a:ext cx="1726831" cy="2430574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40401670-536C-B9E6-ADC0-2D320A95CE53}"/>
              </a:ext>
            </a:extLst>
          </p:cNvPr>
          <p:cNvSpPr/>
          <p:nvPr/>
        </p:nvSpPr>
        <p:spPr>
          <a:xfrm>
            <a:off x="7914288" y="799460"/>
            <a:ext cx="716530" cy="4029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73896A-FF48-A84A-E97D-B177B4084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646" y="136277"/>
            <a:ext cx="3770255" cy="1385283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D8DE74C-E14E-B36F-C36B-F98FBD9AD4F3}"/>
              </a:ext>
            </a:extLst>
          </p:cNvPr>
          <p:cNvSpPr txBox="1">
            <a:spLocks/>
          </p:cNvSpPr>
          <p:nvPr/>
        </p:nvSpPr>
        <p:spPr>
          <a:xfrm>
            <a:off x="1025625" y="3676453"/>
            <a:ext cx="7605194" cy="30452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Insuficiența</a:t>
            </a:r>
            <a:r>
              <a:rPr lang="en-US" dirty="0"/>
              <a:t> </a:t>
            </a:r>
            <a:r>
              <a:rPr lang="en-US" dirty="0" err="1"/>
              <a:t>resurselor</a:t>
            </a:r>
            <a:r>
              <a:rPr lang="en-US" dirty="0"/>
              <a:t> </a:t>
            </a:r>
            <a:r>
              <a:rPr lang="en-US" dirty="0" err="1"/>
              <a:t>inițiale</a:t>
            </a:r>
            <a:r>
              <a:rPr lang="en-US" dirty="0"/>
              <a:t> </a:t>
            </a:r>
            <a:r>
              <a:rPr lang="en-US" dirty="0" err="1"/>
              <a:t>necesare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antrenarea</a:t>
            </a:r>
            <a:r>
              <a:rPr lang="en-US" dirty="0"/>
              <a:t> </a:t>
            </a:r>
            <a:r>
              <a:rPr lang="en-US" dirty="0" err="1"/>
              <a:t>eficientă</a:t>
            </a:r>
            <a:r>
              <a:rPr lang="en-US" dirty="0"/>
              <a:t> a </a:t>
            </a:r>
            <a:r>
              <a:rPr lang="en-US" dirty="0" err="1"/>
              <a:t>modelului</a:t>
            </a:r>
            <a:r>
              <a:rPr lang="en-US" dirty="0"/>
              <a:t> a </a:t>
            </a:r>
            <a:r>
              <a:rPr lang="en-US" dirty="0" err="1"/>
              <a:t>condus</a:t>
            </a:r>
            <a:r>
              <a:rPr lang="en-US" dirty="0"/>
              <a:t> la </a:t>
            </a:r>
            <a:r>
              <a:rPr lang="en-US" dirty="0" err="1"/>
              <a:t>identificarea</a:t>
            </a:r>
            <a:r>
              <a:rPr lang="en-US" dirty="0"/>
              <a:t> </a:t>
            </a:r>
            <a:r>
              <a:rPr lang="en-US" dirty="0" err="1"/>
              <a:t>nevoii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r>
              <a:rPr lang="en-US" dirty="0"/>
              <a:t> a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plăci</a:t>
            </a:r>
            <a:r>
              <a:rPr lang="en-US" dirty="0"/>
              <a:t> video Nvidia cu Ampere Architecture.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antrenare</a:t>
            </a:r>
            <a:r>
              <a:rPr lang="en-US" dirty="0"/>
              <a:t> </a:t>
            </a:r>
            <a:r>
              <a:rPr lang="en-US" dirty="0" err="1"/>
              <a:t>eficentă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rapidă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folosit</a:t>
            </a:r>
            <a:r>
              <a:rPr lang="en-US" dirty="0"/>
              <a:t> Google </a:t>
            </a:r>
            <a:r>
              <a:rPr lang="en-US" dirty="0" err="1"/>
              <a:t>Colab</a:t>
            </a:r>
            <a:r>
              <a:rPr lang="en-US" dirty="0"/>
              <a:t> Pro.</a:t>
            </a:r>
          </a:p>
        </p:txBody>
      </p:sp>
    </p:spTree>
    <p:extLst>
      <p:ext uri="{BB962C8B-B14F-4D97-AF65-F5344CB8AC3E}">
        <p14:creationId xmlns:p14="http://schemas.microsoft.com/office/powerpoint/2010/main" val="219154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C261-3C03-C75D-B25C-2E2F8D7AD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851" y="578559"/>
            <a:ext cx="6945437" cy="1366887"/>
          </a:xfrm>
        </p:spPr>
        <p:txBody>
          <a:bodyPr/>
          <a:lstStyle/>
          <a:p>
            <a:r>
              <a:rPr lang="en-US" dirty="0"/>
              <a:t>M</a:t>
            </a:r>
            <a:r>
              <a:rPr lang="ro-RO" dirty="0"/>
              <a:t>etodologie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D8355-8C7F-C719-71FA-43839979FC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1907" y="3808071"/>
            <a:ext cx="5102849" cy="1787926"/>
          </a:xfrm>
        </p:spPr>
        <p:txBody>
          <a:bodyPr/>
          <a:lstStyle/>
          <a:p>
            <a:r>
              <a:rPr lang="en-US" dirty="0" err="1"/>
              <a:t>Antrenamentul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3 </a:t>
            </a:r>
            <a:r>
              <a:rPr lang="en-US" dirty="0" err="1"/>
              <a:t>epoci</a:t>
            </a:r>
            <a:r>
              <a:rPr lang="en-US" dirty="0"/>
              <a:t>, cu 348 de </a:t>
            </a:r>
            <a:r>
              <a:rPr lang="en-US" dirty="0" err="1"/>
              <a:t>pași</a:t>
            </a:r>
            <a:r>
              <a:rPr lang="en-US" dirty="0"/>
              <a:t>, </a:t>
            </a:r>
            <a:r>
              <a:rPr lang="en-US" dirty="0" err="1"/>
              <a:t>folosind</a:t>
            </a:r>
            <a:r>
              <a:rPr lang="en-US" dirty="0"/>
              <a:t> un set de date de 9.501 entry-</a:t>
            </a:r>
            <a:r>
              <a:rPr lang="en-US" dirty="0" err="1"/>
              <a:t>uri</a:t>
            </a:r>
            <a:r>
              <a:rPr lang="en-US" dirty="0"/>
              <a:t> a </a:t>
            </a:r>
            <a:r>
              <a:rPr lang="en-US" dirty="0" err="1"/>
              <a:t>durat</a:t>
            </a:r>
            <a:r>
              <a:rPr lang="en-US" dirty="0"/>
              <a:t> 00:45:58 pe un GPU A100. </a:t>
            </a:r>
          </a:p>
          <a:p>
            <a:r>
              <a:rPr lang="en-US" dirty="0" err="1"/>
              <a:t>Costul</a:t>
            </a:r>
            <a:r>
              <a:rPr lang="en-US" dirty="0"/>
              <a:t> </a:t>
            </a:r>
            <a:r>
              <a:rPr lang="en-US" dirty="0" err="1"/>
              <a:t>instanței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de 11.34 </a:t>
            </a:r>
            <a:r>
              <a:rPr lang="en-US" dirty="0" err="1"/>
              <a:t>puncte</a:t>
            </a:r>
            <a:r>
              <a:rPr lang="en-US" dirty="0"/>
              <a:t>/</a:t>
            </a:r>
            <a:r>
              <a:rPr lang="en-US" dirty="0" err="1"/>
              <a:t>oră</a:t>
            </a:r>
            <a:r>
              <a:rPr lang="en-US" dirty="0"/>
              <a:t>, </a:t>
            </a:r>
            <a:r>
              <a:rPr lang="en-US" dirty="0" err="1"/>
              <a:t>ceea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duce la un cost total de </a:t>
            </a:r>
            <a:r>
              <a:rPr lang="en-US" dirty="0" err="1"/>
              <a:t>doar</a:t>
            </a:r>
            <a:r>
              <a:rPr lang="en-US" dirty="0"/>
              <a:t> 1.8$.</a:t>
            </a:r>
          </a:p>
        </p:txBody>
      </p:sp>
      <p:pic>
        <p:nvPicPr>
          <p:cNvPr id="4" name="Content Placeholder 5" descr="A graph with numbers and a line&#10;&#10;Description automatically generated">
            <a:extLst>
              <a:ext uri="{FF2B5EF4-FFF2-40B4-BE49-F238E27FC236}">
                <a16:creationId xmlns:a16="http://schemas.microsoft.com/office/drawing/2014/main" id="{0CA7C2D3-BBA7-55D1-F192-A07E275AB5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589" y="3044141"/>
            <a:ext cx="5102848" cy="3566604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E618F8C-3CF3-F9EF-6A45-E0BF2A69C8E2}"/>
              </a:ext>
            </a:extLst>
          </p:cNvPr>
          <p:cNvSpPr txBox="1">
            <a:spLocks/>
          </p:cNvSpPr>
          <p:nvPr/>
        </p:nvSpPr>
        <p:spPr>
          <a:xfrm>
            <a:off x="968851" y="2467913"/>
            <a:ext cx="6945437" cy="96108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Fine tunning-</a:t>
            </a:r>
            <a:r>
              <a:rPr lang="en-US" dirty="0" err="1"/>
              <a:t>ul</a:t>
            </a:r>
            <a:r>
              <a:rPr lang="en-US" dirty="0"/>
              <a:t> </a:t>
            </a:r>
            <a:r>
              <a:rPr lang="en-US" dirty="0" err="1"/>
              <a:t>modelului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82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D8355-8C7F-C719-71FA-43839979FC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1907" y="3808070"/>
            <a:ext cx="5102849" cy="2013995"/>
          </a:xfrm>
        </p:spPr>
        <p:txBody>
          <a:bodyPr/>
          <a:lstStyle/>
          <a:p>
            <a:r>
              <a:rPr lang="en-US" dirty="0" err="1"/>
              <a:t>Graficul</a:t>
            </a:r>
            <a:r>
              <a:rPr lang="en-US" dirty="0"/>
              <a:t> </a:t>
            </a:r>
            <a:r>
              <a:rPr lang="en-US" dirty="0" err="1"/>
              <a:t>compară</a:t>
            </a:r>
            <a:r>
              <a:rPr lang="en-US" dirty="0"/>
              <a:t> </a:t>
            </a:r>
            <a:r>
              <a:rPr lang="en-US" dirty="0" err="1"/>
              <a:t>acuratețea</a:t>
            </a:r>
            <a:r>
              <a:rPr lang="en-US" dirty="0"/>
              <a:t> </a:t>
            </a:r>
            <a:r>
              <a:rPr lang="en-US" dirty="0" err="1"/>
              <a:t>modelului</a:t>
            </a:r>
            <a:r>
              <a:rPr lang="en-US" dirty="0"/>
              <a:t> fine-tuned </a:t>
            </a:r>
            <a:r>
              <a:rPr lang="en-US" dirty="0" err="1"/>
              <a:t>codellama</a:t>
            </a:r>
            <a:r>
              <a:rPr lang="en-US" dirty="0"/>
              <a:t>/CodeLlama-7b-hf (99%) cu </a:t>
            </a:r>
            <a:r>
              <a:rPr lang="en-US" dirty="0" err="1"/>
              <a:t>cea</a:t>
            </a:r>
            <a:r>
              <a:rPr lang="en-US" dirty="0"/>
              <a:t> a </a:t>
            </a:r>
            <a:r>
              <a:rPr lang="en-US" dirty="0" err="1"/>
              <a:t>modelului</a:t>
            </a:r>
            <a:r>
              <a:rPr lang="en-US" dirty="0"/>
              <a:t> de </a:t>
            </a:r>
            <a:r>
              <a:rPr lang="en-US" dirty="0" err="1"/>
              <a:t>bază</a:t>
            </a:r>
            <a:r>
              <a:rPr lang="en-US" dirty="0"/>
              <a:t> (44.34%). </a:t>
            </a:r>
          </a:p>
          <a:p>
            <a:r>
              <a:rPr lang="en-US" dirty="0"/>
              <a:t>Se </a:t>
            </a:r>
            <a:r>
              <a:rPr lang="en-US" dirty="0" err="1"/>
              <a:t>observă</a:t>
            </a:r>
            <a:r>
              <a:rPr lang="en-US" dirty="0"/>
              <a:t> </a:t>
            </a:r>
            <a:r>
              <a:rPr lang="en-US" dirty="0" err="1"/>
              <a:t>clar</a:t>
            </a:r>
            <a:r>
              <a:rPr lang="en-US" dirty="0"/>
              <a:t> </a:t>
            </a:r>
            <a:r>
              <a:rPr lang="en-US" dirty="0" err="1"/>
              <a:t>îmbunătățirea</a:t>
            </a:r>
            <a:r>
              <a:rPr lang="en-US" dirty="0"/>
              <a:t> </a:t>
            </a:r>
            <a:r>
              <a:rPr lang="en-US" dirty="0" err="1"/>
              <a:t>semnificativă</a:t>
            </a:r>
            <a:r>
              <a:rPr lang="en-US" dirty="0"/>
              <a:t> </a:t>
            </a:r>
            <a:r>
              <a:rPr lang="en-US" dirty="0" err="1"/>
              <a:t>după</a:t>
            </a:r>
            <a:r>
              <a:rPr lang="en-US" dirty="0"/>
              <a:t> fine-tuning.</a:t>
            </a:r>
          </a:p>
        </p:txBody>
      </p:sp>
      <p:pic>
        <p:nvPicPr>
          <p:cNvPr id="7" name="Picture 6" descr="A graph showing a line&#10;&#10;Description automatically generated">
            <a:extLst>
              <a:ext uri="{FF2B5EF4-FFF2-40B4-BE49-F238E27FC236}">
                <a16:creationId xmlns:a16="http://schemas.microsoft.com/office/drawing/2014/main" id="{C4E6F4D9-D022-F252-230D-D3D435DC6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908" y="2782478"/>
            <a:ext cx="5420481" cy="383911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1FA2481-37F1-688B-6916-E77BBC88FADB}"/>
              </a:ext>
            </a:extLst>
          </p:cNvPr>
          <p:cNvSpPr txBox="1">
            <a:spLocks/>
          </p:cNvSpPr>
          <p:nvPr/>
        </p:nvSpPr>
        <p:spPr>
          <a:xfrm>
            <a:off x="968851" y="578559"/>
            <a:ext cx="6945437" cy="136688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r>
              <a:rPr lang="en-US" dirty="0"/>
              <a:t>M</a:t>
            </a:r>
            <a:r>
              <a:rPr lang="ro-RO" dirty="0"/>
              <a:t>etodologie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A68D90F-931C-8849-E9A5-998F991AEBE1}"/>
              </a:ext>
            </a:extLst>
          </p:cNvPr>
          <p:cNvSpPr txBox="1">
            <a:spLocks/>
          </p:cNvSpPr>
          <p:nvPr/>
        </p:nvSpPr>
        <p:spPr>
          <a:xfrm>
            <a:off x="968851" y="2467913"/>
            <a:ext cx="6945437" cy="96108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Rezultatul evaluării modelului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38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 program">
            <a:extLst>
              <a:ext uri="{FF2B5EF4-FFF2-40B4-BE49-F238E27FC236}">
                <a16:creationId xmlns:a16="http://schemas.microsoft.com/office/drawing/2014/main" id="{92E046D8-4A9F-ECC8-AA32-80F12EB532E2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282" y="2476294"/>
            <a:ext cx="6972849" cy="3065211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5D32F35-80E3-25DF-336C-0AE32248B5B6}"/>
              </a:ext>
            </a:extLst>
          </p:cNvPr>
          <p:cNvSpPr txBox="1">
            <a:spLocks/>
          </p:cNvSpPr>
          <p:nvPr/>
        </p:nvSpPr>
        <p:spPr>
          <a:xfrm>
            <a:off x="977254" y="-540070"/>
            <a:ext cx="6945437" cy="136688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r>
              <a:rPr lang="en-US" dirty="0"/>
              <a:t>M</a:t>
            </a:r>
            <a:r>
              <a:rPr lang="ro-RO" dirty="0"/>
              <a:t>etodologie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1F34295-6F44-886B-C0C4-1969122657EB}"/>
              </a:ext>
            </a:extLst>
          </p:cNvPr>
          <p:cNvSpPr txBox="1">
            <a:spLocks/>
          </p:cNvSpPr>
          <p:nvPr/>
        </p:nvSpPr>
        <p:spPr>
          <a:xfrm>
            <a:off x="977254" y="1349284"/>
            <a:ext cx="6945437" cy="96108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Rezultatul evaluării modelului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AA9393B-C0FC-AE12-6515-8793FBE073CF}"/>
              </a:ext>
            </a:extLst>
          </p:cNvPr>
          <p:cNvSpPr txBox="1">
            <a:spLocks/>
          </p:cNvSpPr>
          <p:nvPr/>
        </p:nvSpPr>
        <p:spPr>
          <a:xfrm>
            <a:off x="521908" y="2476295"/>
            <a:ext cx="4012386" cy="303242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Acuratețea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măsurată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în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timpul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testării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utilizând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cele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500 de entry-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uri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alese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aleatoriu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din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setul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de date, a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fost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de </a:t>
            </a:r>
            <a:r>
              <a:rPr lang="en-US" sz="1600" b="1" dirty="0">
                <a:solidFill>
                  <a:srgbClr val="FF0000"/>
                </a:solidFill>
                <a:latin typeface="Arial Nova (Body)"/>
              </a:rPr>
              <a:t>99%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.</a:t>
            </a:r>
          </a:p>
          <a:p>
            <a:endParaRPr lang="en-US" sz="1600" dirty="0">
              <a:solidFill>
                <a:schemeClr val="bg1"/>
              </a:solidFill>
              <a:latin typeface="Arial Nova (Body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Evaluarea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a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fost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realizată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printr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-o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funcție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definită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care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verifică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procentul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de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similaritate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și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contextul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între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răspunsul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din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setul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de date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și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răspunsul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rial Nova (Body)"/>
              </a:rPr>
              <a:t>generat</a:t>
            </a:r>
            <a:r>
              <a:rPr lang="en-US" sz="1600" dirty="0">
                <a:solidFill>
                  <a:schemeClr val="bg1"/>
                </a:solidFill>
                <a:latin typeface="Arial Nova (Body)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838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IBAQEBAQEBAQEBAQEBAQIAAAAAAAAAAwAAAAMAAAAA/////wQASwwAAAAAAAAAAAAAIAD///////////////8AAAD///////////////8DAAAAAg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BAP///////wQAAAACABAAC2abOhZHh1hHh9JShRDFkxwFAAAAAAADAAAAAAADAAAAAwADAAEA////////BAAAAAMAEAALjLesXEtT7k2ZJoZJwbBVpgUAAAABAAMAAAACAAMAAAA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CAMAAAAAAAAAAAAACAB////////////////AAAA////////////////BAAAAAMA////////BAAAAAI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AgEDAAAAAgD///////8aAAZMaW5rZWRTaGFwZXNEYXRhUHJvcGVydHlfMAUAAAAAAAQAAAADAAQAAAABAAQAAAAAAP///////wMAAQEDAAAAAwD///////8lAAZMaW5rZWRTaGFwZVByZXNlbnRhdGlvblNldHRpbmdzRGF0YV8wBQAAAAE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3DgAAAAAAAAAAAAD/////gwCDAAAABV9pZAAQAAAABGabOhZHh1hHh9JShRDFkxwDRGF0YQAbAAAABExpbmtlZFNoYXBlRGF0YQAFAAAAAAACTmFtZQAZAAAATGlua2VkU2hhcGVzRGF0YVByb3BlcnR5ABBWZXJzaW9uAAAAAAAJTGFzdFdyaXRlALBjJJGQAQAAAAEA/////50AnQAAAAVfaWQAEAAAAASMt6xcS1PuTZkmhknBsFWmA0RhdGEAKgAAAAhQcmVzZW50YXRpb25TY2FubmVkRm9yTGlua2VkU2hhcGVzAAEAAk5hbWUAJAAAAExpbmtlZFNoYXBlUHJlc2VudGF0aW9uU2V0dGluZ3NEYXRhABBWZXJzaW9uAAAAAAAJTGFzdFdyaXRlAM5jJJGQ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B_LENGTH" val="24576"/>
</p:tagLst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6006a9c5-d130-408c-bc8e-3b5ecdb17aa0}" enabled="1" method="Standard" siteId="{8d4b558f-7b2e-40ba-ad1f-e04d79e6265a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0</TotalTime>
  <Words>733</Words>
  <Application>Microsoft Office PowerPoint</Application>
  <PresentationFormat>Widescreen</PresentationFormat>
  <Paragraphs>74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Arial Nova</vt:lpstr>
      <vt:lpstr>Arial Nova (Body)</vt:lpstr>
      <vt:lpstr>Biome</vt:lpstr>
      <vt:lpstr>Biome Light</vt:lpstr>
      <vt:lpstr>Calibri</vt:lpstr>
      <vt:lpstr>Segoe UI</vt:lpstr>
      <vt:lpstr>Söhne</vt:lpstr>
      <vt:lpstr>Office Theme</vt:lpstr>
      <vt:lpstr>Asistent Virtual de Învățare pentru Studenții din anul 3</vt:lpstr>
      <vt:lpstr>Cuprins</vt:lpstr>
      <vt:lpstr>Motivația dezvoltării aplicației </vt:lpstr>
      <vt:lpstr>Tehnologii utilizate </vt:lpstr>
      <vt:lpstr>Metodologie </vt:lpstr>
      <vt:lpstr>Metodologie</vt:lpstr>
      <vt:lpstr>Metodologie</vt:lpstr>
      <vt:lpstr>PowerPoint Presentation</vt:lpstr>
      <vt:lpstr>PowerPoint Presentation</vt:lpstr>
      <vt:lpstr>Direcții viitoare de dezvoltare</vt:lpstr>
      <vt:lpstr>Demo Aplicație</vt:lpstr>
      <vt:lpstr> TEXT Mode</vt:lpstr>
      <vt:lpstr> SQL Mode</vt:lpstr>
      <vt:lpstr>FILE Mode</vt:lpstr>
      <vt:lpstr>Alte de Use Case-uri</vt:lpstr>
      <vt:lpstr>PowerPoint Presentation</vt:lpstr>
      <vt:lpstr>Vă mulţumesc pentru atenţie!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Learning Companion for Third-Year Students</dc:title>
  <dc:creator>Stefan Poenaru</dc:creator>
  <cp:lastModifiedBy>Poenaru, Stefan</cp:lastModifiedBy>
  <cp:revision>21</cp:revision>
  <dcterms:created xsi:type="dcterms:W3CDTF">2024-02-10T14:53:28Z</dcterms:created>
  <dcterms:modified xsi:type="dcterms:W3CDTF">2024-07-10T21:49:00Z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Theme:8</vt:lpwstr>
  </property>
  <property fmtid="{D5CDD505-2E9C-101B-9397-08002B2CF9AE}" pid="3" name="ClassificationContentMarkingFooterText">
    <vt:lpwstr>Internal</vt:lpwstr>
  </property>
</Properties>
</file>

<file path=docProps/thumbnail.jpeg>
</file>